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sights.sei.cmu.edu/sei_blog/2018/11/translating-between-statistics-and-machine-learning.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ee3cd37f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ee3cd37f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850">
                <a:solidFill>
                  <a:srgbClr val="123693"/>
                </a:solidFill>
                <a:highlight>
                  <a:srgbClr val="FFFFFF"/>
                </a:highlight>
              </a:rPr>
              <a:t>A VISUALISATION OF THE ALPHASTAR AGENT DURING GAME TWO OF THE MATCH AGAINST MANA. THIS SHOWS THE GAME FROM THE AGENT’S POINT OF VIEW: THE RAW OBSERVATION INPUT TO THE NEURAL NETWORK, THE NEURAL NETWORK’S INTERNAL ACTIVATIONS, SOME OF THE CONSIDERED ACTIONS THE AGENT CAN TAKE SUCH AS WHERE TO CLICK AND WHAT TO BUILD, AND THE PREDICTED OUTCOME. MANA’S VIEW OF THE GAME IS ALSO SHOWN, ALTHOUGH THIS IS NOT ACCESSIBLE TO THE AGENT.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5ee3cd37f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ee3cd37f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f948aef38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f948aef38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5f948aef3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5f948aef3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5f948aef38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5f948aef38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f948aef38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f948aef38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5f948aef38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f948aef38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5f948aef38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f948aef38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5ee3cd37f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ee3cd37f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f948aef3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f948aef3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5ee3cd37f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5ee3cd37f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Machine learning is all about results, it is likely working in a company where your worth is characterized solely by your performance. Whereas, statistical modeling is more about finding relationships between variables and the significance of those relationships, whilst also catering for prediction.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5f948aef38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f948aef38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Translating Between Statistics and ML - </a:t>
            </a:r>
            <a:r>
              <a:rPr lang="en-GB" u="sng">
                <a:solidFill>
                  <a:schemeClr val="hlink"/>
                </a:solidFill>
                <a:hlinkClick r:id="rId2"/>
              </a:rPr>
              <a:t>https://insights.sei.cmu.edu/sei_blog/2018/11/translating-between-statistics-and-machine-learning.html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ee3cd37f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ee3cd37f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5f948aef38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f948aef38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f948aef38_1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f948aef38_1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RL is not exactly supervised, because it does not rely strictly on set of “supervised” (or labeled) data (the training set). It actually relies on being able to monitor the response of the actions taken, and measure against a definition of a “reward”. But it’s not unsupervised learning either, since we know upfront when we model our “learner” which is the expected reward.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2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towardsdatascience.com/the-actual-difference-between-statistics-and-machine-learning-64b49f07ea3" TargetMode="External"/><Relationship Id="rId4" Type="http://schemas.openxmlformats.org/officeDocument/2006/relationships/hyperlink" Target="https://www.analyticsvidhya.com/blog/2015/12/hilarious-jokes-videos-statistics-data-science/" TargetMode="External"/><Relationship Id="rId5" Type="http://schemas.openxmlformats.org/officeDocument/2006/relationships/hyperlink" Target="https://insights.sei.cmu.edu/sei_blog/2018/11/translating-between-statistics-and-machine-learning.html" TargetMode="External"/><Relationship Id="rId6" Type="http://schemas.openxmlformats.org/officeDocument/2006/relationships/hyperlink" Target="https://github.com/ctufts/Cheat_Sheets/wiki/Classification-Model-Pros-and-Con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 to </a:t>
            </a:r>
            <a:br>
              <a:rPr lang="en-GB"/>
            </a:br>
            <a:r>
              <a:rPr lang="en-GB"/>
              <a:t>Machine Learning</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By DK Kim, UKC DSHW 2019 Chicago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6"/>
          <p:cNvSpPr txBox="1"/>
          <p:nvPr>
            <p:ph type="title"/>
          </p:nvPr>
        </p:nvSpPr>
        <p:spPr>
          <a:xfrm>
            <a:off x="995400" y="463075"/>
            <a:ext cx="7643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 Reinforcement Learning</a:t>
            </a:r>
            <a:endParaRPr/>
          </a:p>
          <a:p>
            <a:pPr indent="0" lvl="0" marL="0" rtl="0" algn="l">
              <a:spcBef>
                <a:spcPts val="0"/>
              </a:spcBef>
              <a:spcAft>
                <a:spcPts val="0"/>
              </a:spcAft>
              <a:buNone/>
            </a:pPr>
            <a:r>
              <a:t/>
            </a:r>
            <a:endParaRPr/>
          </a:p>
        </p:txBody>
      </p:sp>
      <p:sp>
        <p:nvSpPr>
          <p:cNvPr id="289" name="Google Shape;289;p26"/>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Reinforcement learning is an autonomous, self-teaching system that essentially learns by trial and error. It performs actions with the aim of maximizing rewards.</a:t>
            </a:r>
            <a:br>
              <a:rPr lang="en-GB"/>
            </a:b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90" name="Google Shape;290;p26"/>
          <p:cNvPicPr preferRelativeResize="0"/>
          <p:nvPr/>
        </p:nvPicPr>
        <p:blipFill>
          <a:blip r:embed="rId3">
            <a:alphaModFix/>
          </a:blip>
          <a:stretch>
            <a:fillRect/>
          </a:stretch>
        </p:blipFill>
        <p:spPr>
          <a:xfrm>
            <a:off x="1609225" y="1691400"/>
            <a:ext cx="5925550" cy="3333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 </a:t>
            </a:r>
            <a:br>
              <a:rPr lang="en-GB"/>
            </a:br>
            <a:r>
              <a:rPr lang="en-GB"/>
              <a:t>Deep Learning</a:t>
            </a:r>
            <a:endParaRPr/>
          </a:p>
          <a:p>
            <a:pPr indent="0" lvl="0" marL="0" rtl="0" algn="l">
              <a:spcBef>
                <a:spcPts val="0"/>
              </a:spcBef>
              <a:spcAft>
                <a:spcPts val="0"/>
              </a:spcAft>
              <a:buNone/>
            </a:pPr>
            <a:r>
              <a:t/>
            </a:r>
            <a:endParaRPr/>
          </a:p>
        </p:txBody>
      </p:sp>
      <p:sp>
        <p:nvSpPr>
          <p:cNvPr id="296" name="Google Shape;296;p2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Deep learning is essentially an autonomous, self-teaching system in which you use existing data to train algorithms to find patterns and then use that to make predictions about new data.</a:t>
            </a:r>
            <a:endParaRPr/>
          </a:p>
        </p:txBody>
      </p:sp>
      <p:pic>
        <p:nvPicPr>
          <p:cNvPr id="297" name="Google Shape;297;p27"/>
          <p:cNvPicPr preferRelativeResize="0"/>
          <p:nvPr/>
        </p:nvPicPr>
        <p:blipFill>
          <a:blip r:embed="rId3">
            <a:alphaModFix/>
          </a:blip>
          <a:stretch>
            <a:fillRect/>
          </a:stretch>
        </p:blipFill>
        <p:spPr>
          <a:xfrm>
            <a:off x="2484411" y="2166371"/>
            <a:ext cx="4175185" cy="291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 of Learning Algorithms</a:t>
            </a:r>
            <a:endParaRPr/>
          </a:p>
        </p:txBody>
      </p:sp>
      <p:pic>
        <p:nvPicPr>
          <p:cNvPr id="303" name="Google Shape;303;p28"/>
          <p:cNvPicPr preferRelativeResize="0"/>
          <p:nvPr/>
        </p:nvPicPr>
        <p:blipFill>
          <a:blip r:embed="rId3">
            <a:alphaModFix/>
          </a:blip>
          <a:stretch>
            <a:fillRect/>
          </a:stretch>
        </p:blipFill>
        <p:spPr>
          <a:xfrm>
            <a:off x="1113050" y="1002875"/>
            <a:ext cx="7804310" cy="3364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a:t>
            </a:r>
            <a:endParaRPr/>
          </a:p>
        </p:txBody>
      </p:sp>
      <p:sp>
        <p:nvSpPr>
          <p:cNvPr id="309" name="Google Shape;309;p29"/>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Dr. Edward Choi, Dr. Hwiyoung Kim</a:t>
            </a:r>
            <a:endParaRPr/>
          </a:p>
          <a:p>
            <a:pPr indent="0" lvl="0" marL="0" rtl="0" algn="l">
              <a:spcBef>
                <a:spcPts val="1600"/>
              </a:spcBef>
              <a:spcAft>
                <a:spcPts val="0"/>
              </a:spcAft>
              <a:buNone/>
            </a:pPr>
            <a:r>
              <a:rPr lang="en-GB" sz="1100" u="sng">
                <a:solidFill>
                  <a:schemeClr val="hlink"/>
                </a:solidFill>
                <a:latin typeface="Arial"/>
                <a:ea typeface="Arial"/>
                <a:cs typeface="Arial"/>
                <a:sym typeface="Arial"/>
                <a:hlinkClick r:id="rId3"/>
              </a:rPr>
              <a:t>https://towardsdatascience.com/the-actual-difference-between-statistics-and-machine-learning-64b49f07ea3</a:t>
            </a:r>
            <a:endParaRPr/>
          </a:p>
          <a:p>
            <a:pPr indent="0" lvl="0" marL="0" rtl="0" algn="l">
              <a:spcBef>
                <a:spcPts val="1600"/>
              </a:spcBef>
              <a:spcAft>
                <a:spcPts val="0"/>
              </a:spcAft>
              <a:buNone/>
            </a:pPr>
            <a:r>
              <a:rPr lang="en-GB" sz="1100" u="sng">
                <a:solidFill>
                  <a:schemeClr val="hlink"/>
                </a:solidFill>
                <a:latin typeface="Arial"/>
                <a:ea typeface="Arial"/>
                <a:cs typeface="Arial"/>
                <a:sym typeface="Arial"/>
                <a:hlinkClick r:id="rId4"/>
              </a:rPr>
              <a:t>https://www.analyticsvidhya.com/blog/2015/12/hilarious-jokes-videos-statistics-data-science/</a:t>
            </a:r>
            <a:endParaRPr/>
          </a:p>
          <a:p>
            <a:pPr indent="0" lvl="0" marL="0" rtl="0" algn="l">
              <a:spcBef>
                <a:spcPts val="1600"/>
              </a:spcBef>
              <a:spcAft>
                <a:spcPts val="0"/>
              </a:spcAft>
              <a:buNone/>
            </a:pPr>
            <a:r>
              <a:rPr lang="en-GB" sz="1100" u="sng">
                <a:solidFill>
                  <a:schemeClr val="hlink"/>
                </a:solidFill>
                <a:latin typeface="Arial"/>
                <a:ea typeface="Arial"/>
                <a:cs typeface="Arial"/>
                <a:sym typeface="Arial"/>
                <a:hlinkClick r:id="rId5"/>
              </a:rPr>
              <a:t>https://insights.sei.cmu.edu/sei_blog/2018/11/translating-between-statistics-and-machine-learning.html</a:t>
            </a:r>
            <a:endParaRPr/>
          </a:p>
          <a:p>
            <a:pPr indent="0" lvl="0" marL="0" rtl="0" algn="l">
              <a:spcBef>
                <a:spcPts val="1600"/>
              </a:spcBef>
              <a:spcAft>
                <a:spcPts val="1600"/>
              </a:spcAft>
              <a:buNone/>
            </a:pPr>
            <a:r>
              <a:rPr lang="en-GB" sz="1100" u="sng">
                <a:solidFill>
                  <a:schemeClr val="hlink"/>
                </a:solidFill>
                <a:latin typeface="Arial"/>
                <a:ea typeface="Arial"/>
                <a:cs typeface="Arial"/>
                <a:sym typeface="Arial"/>
                <a:hlinkClick r:id="rId6"/>
              </a:rPr>
              <a:t>https://github.com/ctufts/Cheat_Sheets/wiki/Classification-Model-Pros-and-Cons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30"/>
          <p:cNvSpPr txBox="1"/>
          <p:nvPr>
            <p:ph type="title"/>
          </p:nvPr>
        </p:nvSpPr>
        <p:spPr>
          <a:xfrm>
            <a:off x="442550" y="687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Bias-Variance Tradeoff</a:t>
            </a:r>
            <a:endParaRPr/>
          </a:p>
        </p:txBody>
      </p:sp>
      <p:pic>
        <p:nvPicPr>
          <p:cNvPr id="315" name="Google Shape;315;p30"/>
          <p:cNvPicPr preferRelativeResize="0"/>
          <p:nvPr/>
        </p:nvPicPr>
        <p:blipFill>
          <a:blip r:embed="rId3">
            <a:alphaModFix/>
          </a:blip>
          <a:stretch>
            <a:fillRect/>
          </a:stretch>
        </p:blipFill>
        <p:spPr>
          <a:xfrm>
            <a:off x="1238838" y="3254199"/>
            <a:ext cx="6910751" cy="1755525"/>
          </a:xfrm>
          <a:prstGeom prst="rect">
            <a:avLst/>
          </a:prstGeom>
          <a:noFill/>
          <a:ln>
            <a:noFill/>
          </a:ln>
        </p:spPr>
      </p:pic>
      <p:pic>
        <p:nvPicPr>
          <p:cNvPr id="316" name="Google Shape;316;p30"/>
          <p:cNvPicPr preferRelativeResize="0"/>
          <p:nvPr/>
        </p:nvPicPr>
        <p:blipFill>
          <a:blip r:embed="rId4">
            <a:alphaModFix/>
          </a:blip>
          <a:stretch>
            <a:fillRect/>
          </a:stretch>
        </p:blipFill>
        <p:spPr>
          <a:xfrm>
            <a:off x="4234075" y="68700"/>
            <a:ext cx="3915525" cy="3047025"/>
          </a:xfrm>
          <a:prstGeom prst="rect">
            <a:avLst/>
          </a:prstGeom>
          <a:noFill/>
          <a:ln>
            <a:noFill/>
          </a:ln>
        </p:spPr>
      </p:pic>
      <p:pic>
        <p:nvPicPr>
          <p:cNvPr id="317" name="Google Shape;317;p30"/>
          <p:cNvPicPr preferRelativeResize="0"/>
          <p:nvPr/>
        </p:nvPicPr>
        <p:blipFill>
          <a:blip r:embed="rId5">
            <a:alphaModFix/>
          </a:blip>
          <a:stretch>
            <a:fillRect/>
          </a:stretch>
        </p:blipFill>
        <p:spPr>
          <a:xfrm>
            <a:off x="1238850" y="528511"/>
            <a:ext cx="2604975" cy="258721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31"/>
          <p:cNvSpPr txBox="1"/>
          <p:nvPr>
            <p:ph type="title"/>
          </p:nvPr>
        </p:nvSpPr>
        <p:spPr>
          <a:xfrm>
            <a:off x="193050" y="0"/>
            <a:ext cx="41904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Naive Bayes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Pros:</a:t>
            </a:r>
            <a:endParaRPr sz="1800"/>
          </a:p>
          <a:p>
            <a:pPr indent="-342900" lvl="0" marL="457200" rtl="0" algn="l">
              <a:spcBef>
                <a:spcPts val="0"/>
              </a:spcBef>
              <a:spcAft>
                <a:spcPts val="0"/>
              </a:spcAft>
              <a:buSzPts val="1800"/>
              <a:buChar char="●"/>
            </a:pPr>
            <a:r>
              <a:rPr lang="en-GB" sz="1800"/>
              <a:t>Computationally Fast</a:t>
            </a:r>
            <a:endParaRPr sz="1800"/>
          </a:p>
          <a:p>
            <a:pPr indent="-342900" lvl="0" marL="457200" rtl="0" algn="l">
              <a:spcBef>
                <a:spcPts val="0"/>
              </a:spcBef>
              <a:spcAft>
                <a:spcPts val="0"/>
              </a:spcAft>
              <a:buSzPts val="1800"/>
              <a:buChar char="●"/>
            </a:pPr>
            <a:r>
              <a:rPr lang="en-GB" sz="1800"/>
              <a:t>Simple to implement</a:t>
            </a:r>
            <a:endParaRPr sz="1800"/>
          </a:p>
          <a:p>
            <a:pPr indent="-342900" lvl="0" marL="457200" rtl="0" algn="l">
              <a:spcBef>
                <a:spcPts val="0"/>
              </a:spcBef>
              <a:spcAft>
                <a:spcPts val="0"/>
              </a:spcAft>
              <a:buSzPts val="1800"/>
              <a:buChar char="●"/>
            </a:pPr>
            <a:r>
              <a:rPr lang="en-GB" sz="1800"/>
              <a:t>Works well with high dimensions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Cons:</a:t>
            </a:r>
            <a:endParaRPr sz="1800"/>
          </a:p>
          <a:p>
            <a:pPr indent="-342900" lvl="0" marL="457200" rtl="0" algn="l">
              <a:spcBef>
                <a:spcPts val="0"/>
              </a:spcBef>
              <a:spcAft>
                <a:spcPts val="0"/>
              </a:spcAft>
              <a:buSzPts val="1800"/>
              <a:buChar char="●"/>
            </a:pPr>
            <a:r>
              <a:rPr lang="en-GB" sz="1800"/>
              <a:t>Relies on independence assumption and will perform badly if it’s not met</a:t>
            </a:r>
            <a:endParaRPr sz="1800"/>
          </a:p>
        </p:txBody>
      </p:sp>
      <p:pic>
        <p:nvPicPr>
          <p:cNvPr id="323" name="Google Shape;323;p31"/>
          <p:cNvPicPr preferRelativeResize="0"/>
          <p:nvPr/>
        </p:nvPicPr>
        <p:blipFill>
          <a:blip r:embed="rId3">
            <a:alphaModFix/>
          </a:blip>
          <a:stretch>
            <a:fillRect/>
          </a:stretch>
        </p:blipFill>
        <p:spPr>
          <a:xfrm>
            <a:off x="4383350" y="1558875"/>
            <a:ext cx="4324350" cy="2419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32"/>
          <p:cNvSpPr txBox="1"/>
          <p:nvPr>
            <p:ph type="title"/>
          </p:nvPr>
        </p:nvSpPr>
        <p:spPr>
          <a:xfrm>
            <a:off x="1007450" y="393600"/>
            <a:ext cx="3375900" cy="47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Naive Bayes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800"/>
          </a:p>
        </p:txBody>
      </p:sp>
      <p:pic>
        <p:nvPicPr>
          <p:cNvPr id="329" name="Google Shape;329;p32"/>
          <p:cNvPicPr preferRelativeResize="0"/>
          <p:nvPr/>
        </p:nvPicPr>
        <p:blipFill>
          <a:blip r:embed="rId3">
            <a:alphaModFix/>
          </a:blip>
          <a:stretch>
            <a:fillRect/>
          </a:stretch>
        </p:blipFill>
        <p:spPr>
          <a:xfrm>
            <a:off x="0" y="1393000"/>
            <a:ext cx="9143999" cy="33227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33"/>
          <p:cNvSpPr txBox="1"/>
          <p:nvPr>
            <p:ph type="title"/>
          </p:nvPr>
        </p:nvSpPr>
        <p:spPr>
          <a:xfrm>
            <a:off x="193050" y="0"/>
            <a:ext cx="34575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Logistic Regression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Pros:</a:t>
            </a:r>
            <a:endParaRPr sz="1800"/>
          </a:p>
          <a:p>
            <a:pPr indent="-342900" lvl="0" marL="457200" rtl="0" algn="l">
              <a:spcBef>
                <a:spcPts val="0"/>
              </a:spcBef>
              <a:spcAft>
                <a:spcPts val="0"/>
              </a:spcAft>
              <a:buSzPts val="1800"/>
              <a:buChar char="●"/>
            </a:pPr>
            <a:r>
              <a:rPr lang="en-GB" sz="1800"/>
              <a:t>Easy to understand</a:t>
            </a:r>
            <a:endParaRPr sz="1800"/>
          </a:p>
          <a:p>
            <a:pPr indent="-342900" lvl="0" marL="457200" rtl="0" algn="l">
              <a:spcBef>
                <a:spcPts val="0"/>
              </a:spcBef>
              <a:spcAft>
                <a:spcPts val="0"/>
              </a:spcAft>
              <a:buSzPts val="1800"/>
              <a:buChar char="●"/>
            </a:pPr>
            <a:r>
              <a:rPr lang="en-GB" sz="1800"/>
              <a:t>Low Variance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GB" sz="1800"/>
              <a:t>Cons:</a:t>
            </a:r>
            <a:endParaRPr sz="1800"/>
          </a:p>
          <a:p>
            <a:pPr indent="-342900" lvl="0" marL="457200" rtl="0" algn="l">
              <a:spcBef>
                <a:spcPts val="0"/>
              </a:spcBef>
              <a:spcAft>
                <a:spcPts val="0"/>
              </a:spcAft>
              <a:buSzPts val="1800"/>
              <a:buChar char="●"/>
            </a:pPr>
            <a:r>
              <a:rPr lang="en-GB" sz="1800"/>
              <a:t>Performs poorly with correlated features </a:t>
            </a:r>
            <a:endParaRPr sz="1800"/>
          </a:p>
          <a:p>
            <a:pPr indent="-342900" lvl="0" marL="457200" rtl="0" algn="l">
              <a:spcBef>
                <a:spcPts val="0"/>
              </a:spcBef>
              <a:spcAft>
                <a:spcPts val="0"/>
              </a:spcAft>
              <a:buSzPts val="1800"/>
              <a:buChar char="●"/>
            </a:pPr>
            <a:r>
              <a:rPr lang="en-GB" sz="1800"/>
              <a:t>High Bias</a:t>
            </a:r>
            <a:endParaRPr sz="1800"/>
          </a:p>
        </p:txBody>
      </p:sp>
      <p:pic>
        <p:nvPicPr>
          <p:cNvPr id="335" name="Google Shape;335;p33"/>
          <p:cNvPicPr preferRelativeResize="0"/>
          <p:nvPr/>
        </p:nvPicPr>
        <p:blipFill>
          <a:blip r:embed="rId3">
            <a:alphaModFix/>
          </a:blip>
          <a:stretch>
            <a:fillRect/>
          </a:stretch>
        </p:blipFill>
        <p:spPr>
          <a:xfrm>
            <a:off x="3650425" y="1382650"/>
            <a:ext cx="5258201" cy="27200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 Deep Learning vs Reinforcement Learning</a:t>
            </a:r>
            <a:endParaRPr/>
          </a:p>
          <a:p>
            <a:pPr indent="0" lvl="0" marL="0" rtl="0" algn="l">
              <a:spcBef>
                <a:spcPts val="0"/>
              </a:spcBef>
              <a:spcAft>
                <a:spcPts val="0"/>
              </a:spcAft>
              <a:buNone/>
            </a:pPr>
            <a:r>
              <a:t/>
            </a:r>
            <a:endParaRPr/>
          </a:p>
        </p:txBody>
      </p:sp>
      <p:sp>
        <p:nvSpPr>
          <p:cNvPr id="341" name="Google Shape;341;p34"/>
          <p:cNvSpPr txBox="1"/>
          <p:nvPr>
            <p:ph idx="1" type="body"/>
          </p:nvPr>
        </p:nvSpPr>
        <p:spPr>
          <a:xfrm>
            <a:off x="1297500" y="1192300"/>
            <a:ext cx="7038900" cy="3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Deep learning and reinforcement learning are both systems that learn autonomously. The difference between them is that deep learning is learning from a training set and then applying that learning to a new data set, while reinforcement learning is dynamically learning by adjusting actions based in continuous feedback to maximize a reward.</a:t>
            </a:r>
            <a:endParaRPr/>
          </a:p>
        </p:txBody>
      </p:sp>
      <p:pic>
        <p:nvPicPr>
          <p:cNvPr id="342" name="Google Shape;342;p34"/>
          <p:cNvPicPr preferRelativeResize="0"/>
          <p:nvPr/>
        </p:nvPicPr>
        <p:blipFill>
          <a:blip r:embed="rId3">
            <a:alphaModFix/>
          </a:blip>
          <a:stretch>
            <a:fillRect/>
          </a:stretch>
        </p:blipFill>
        <p:spPr>
          <a:xfrm>
            <a:off x="2038350" y="2208838"/>
            <a:ext cx="5067300" cy="2809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Outline</a:t>
            </a:r>
            <a:endParaRPr/>
          </a:p>
        </p:txBody>
      </p:sp>
      <p:sp>
        <p:nvSpPr>
          <p:cNvPr id="235" name="Google Shape;235;p18"/>
          <p:cNvSpPr txBox="1"/>
          <p:nvPr/>
        </p:nvSpPr>
        <p:spPr>
          <a:xfrm>
            <a:off x="1294300" y="1742900"/>
            <a:ext cx="6780300" cy="82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Background</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What is Machine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Machine Learning VS Statistics</a:t>
            </a:r>
            <a:endParaRPr>
              <a:solidFill>
                <a:srgbClr val="CACACA"/>
              </a:solidFill>
              <a:latin typeface="Montserrat"/>
              <a:ea typeface="Montserrat"/>
              <a:cs typeface="Montserrat"/>
              <a:sym typeface="Montserrat"/>
            </a:endParaRPr>
          </a:p>
        </p:txBody>
      </p:sp>
      <p:sp>
        <p:nvSpPr>
          <p:cNvPr id="236" name="Google Shape;236;p18"/>
          <p:cNvSpPr txBox="1"/>
          <p:nvPr/>
        </p:nvSpPr>
        <p:spPr>
          <a:xfrm>
            <a:off x="1297500" y="2250550"/>
            <a:ext cx="4084200" cy="301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Learning Algorithms &amp; Applications</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Supervised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Unsupervised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Reinforcement Learning</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Deep Learning</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Model Evaluation</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Bias-Variance Tradeoff</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Naive Bayes</a:t>
            </a:r>
            <a:endParaRPr>
              <a:solidFill>
                <a:srgbClr val="CACACA"/>
              </a:solidFill>
              <a:latin typeface="Montserrat"/>
              <a:ea typeface="Montserrat"/>
              <a:cs typeface="Montserrat"/>
              <a:sym typeface="Montserrat"/>
            </a:endParaRPr>
          </a:p>
          <a:p>
            <a:pPr indent="-317500" lvl="0" marL="457200" rtl="0" algn="l">
              <a:spcBef>
                <a:spcPts val="0"/>
              </a:spcBef>
              <a:spcAft>
                <a:spcPts val="0"/>
              </a:spcAft>
              <a:buClr>
                <a:srgbClr val="CACACA"/>
              </a:buClr>
              <a:buSzPts val="1400"/>
              <a:buFont typeface="Montserrat"/>
              <a:buChar char="●"/>
            </a:pPr>
            <a:r>
              <a:rPr lang="en-GB">
                <a:solidFill>
                  <a:srgbClr val="CACACA"/>
                </a:solidFill>
                <a:latin typeface="Montserrat"/>
                <a:ea typeface="Montserrat"/>
                <a:cs typeface="Montserrat"/>
                <a:sym typeface="Montserrat"/>
              </a:rPr>
              <a:t>Logistic Regression</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424585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Background - What is Machine Learning?</a:t>
            </a:r>
            <a:endParaRPr/>
          </a:p>
        </p:txBody>
      </p:sp>
      <p:sp>
        <p:nvSpPr>
          <p:cNvPr id="243" name="Google Shape;243;p19"/>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Machine learning is the science of getting computers to act without being explicitly programmed.</a:t>
            </a:r>
            <a:endParaRPr/>
          </a:p>
        </p:txBody>
      </p:sp>
      <p:pic>
        <p:nvPicPr>
          <p:cNvPr id="244" name="Google Shape;244;p19"/>
          <p:cNvPicPr preferRelativeResize="0"/>
          <p:nvPr/>
        </p:nvPicPr>
        <p:blipFill>
          <a:blip r:embed="rId3">
            <a:alphaModFix/>
          </a:blip>
          <a:stretch>
            <a:fillRect/>
          </a:stretch>
        </p:blipFill>
        <p:spPr>
          <a:xfrm>
            <a:off x="2864412" y="1583825"/>
            <a:ext cx="3415175" cy="3468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Interpretability vs Accuracy</a:t>
            </a:r>
            <a:endParaRPr/>
          </a:p>
        </p:txBody>
      </p:sp>
      <p:pic>
        <p:nvPicPr>
          <p:cNvPr id="250" name="Google Shape;250;p20"/>
          <p:cNvPicPr preferRelativeResize="0"/>
          <p:nvPr/>
        </p:nvPicPr>
        <p:blipFill>
          <a:blip r:embed="rId3">
            <a:alphaModFix/>
          </a:blip>
          <a:stretch>
            <a:fillRect/>
          </a:stretch>
        </p:blipFill>
        <p:spPr>
          <a:xfrm>
            <a:off x="2023710" y="1267250"/>
            <a:ext cx="5096575" cy="3511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Machine Learning VS Statistics</a:t>
            </a:r>
            <a:endParaRPr/>
          </a:p>
          <a:p>
            <a:pPr indent="0" lvl="0" marL="0" rtl="0" algn="l">
              <a:spcBef>
                <a:spcPts val="0"/>
              </a:spcBef>
              <a:spcAft>
                <a:spcPts val="0"/>
              </a:spcAft>
              <a:buNone/>
            </a:pPr>
            <a:r>
              <a:t/>
            </a:r>
            <a:endParaRPr/>
          </a:p>
        </p:txBody>
      </p:sp>
      <p:sp>
        <p:nvSpPr>
          <p:cNvPr id="256" name="Google Shape;256;p21"/>
          <p:cNvSpPr txBox="1"/>
          <p:nvPr>
            <p:ph idx="1" type="body"/>
          </p:nvPr>
        </p:nvSpPr>
        <p:spPr>
          <a:xfrm>
            <a:off x="1297500" y="12219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a:t>
            </a:r>
            <a:r>
              <a:rPr lang="en-GB"/>
              <a:t>Statistics draws population inferences from a sample, and machine learning finds generalizable predictive patterns.” - Nature Methods</a:t>
            </a:r>
            <a:endParaRPr/>
          </a:p>
        </p:txBody>
      </p:sp>
      <p:pic>
        <p:nvPicPr>
          <p:cNvPr id="257" name="Google Shape;257;p21"/>
          <p:cNvPicPr preferRelativeResize="0"/>
          <p:nvPr/>
        </p:nvPicPr>
        <p:blipFill>
          <a:blip r:embed="rId3">
            <a:alphaModFix/>
          </a:blip>
          <a:stretch>
            <a:fillRect/>
          </a:stretch>
        </p:blipFill>
        <p:spPr>
          <a:xfrm>
            <a:off x="1097400" y="2142313"/>
            <a:ext cx="7239000" cy="2314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Machine Learning VS Statistics</a:t>
            </a:r>
            <a:endParaRPr/>
          </a:p>
        </p:txBody>
      </p:sp>
      <p:pic>
        <p:nvPicPr>
          <p:cNvPr id="263" name="Google Shape;263;p22"/>
          <p:cNvPicPr preferRelativeResize="0"/>
          <p:nvPr/>
        </p:nvPicPr>
        <p:blipFill>
          <a:blip r:embed="rId3">
            <a:alphaModFix/>
          </a:blip>
          <a:stretch>
            <a:fillRect/>
          </a:stretch>
        </p:blipFill>
        <p:spPr>
          <a:xfrm>
            <a:off x="2034701" y="997185"/>
            <a:ext cx="5074599" cy="40519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 Supervised Learning </a:t>
            </a:r>
            <a:endParaRPr/>
          </a:p>
          <a:p>
            <a:pPr indent="0" lvl="0" marL="0" rtl="0" algn="l">
              <a:spcBef>
                <a:spcPts val="0"/>
              </a:spcBef>
              <a:spcAft>
                <a:spcPts val="0"/>
              </a:spcAft>
              <a:buNone/>
            </a:pPr>
            <a:r>
              <a:t/>
            </a:r>
            <a:endParaRPr/>
          </a:p>
        </p:txBody>
      </p:sp>
      <p:sp>
        <p:nvSpPr>
          <p:cNvPr id="269" name="Google Shape;269;p23"/>
          <p:cNvSpPr txBox="1"/>
          <p:nvPr>
            <p:ph idx="1" type="body"/>
          </p:nvPr>
        </p:nvSpPr>
        <p:spPr>
          <a:xfrm>
            <a:off x="1297500" y="12486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Supervised learning is done using a ground truth, or in other words, we have prior knowledge of what the output values for our samples should be.</a:t>
            </a:r>
            <a:br>
              <a:rPr lang="en-GB"/>
            </a:br>
            <a:br>
              <a:rPr lang="en-GB"/>
            </a:b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70" name="Google Shape;270;p23"/>
          <p:cNvPicPr preferRelativeResize="0"/>
          <p:nvPr/>
        </p:nvPicPr>
        <p:blipFill>
          <a:blip r:embed="rId3">
            <a:alphaModFix/>
          </a:blip>
          <a:stretch>
            <a:fillRect/>
          </a:stretch>
        </p:blipFill>
        <p:spPr>
          <a:xfrm>
            <a:off x="707063" y="1972738"/>
            <a:ext cx="7896225" cy="3000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24"/>
          <p:cNvSpPr txBox="1"/>
          <p:nvPr>
            <p:ph type="title"/>
          </p:nvPr>
        </p:nvSpPr>
        <p:spPr>
          <a:xfrm>
            <a:off x="1297500" y="393750"/>
            <a:ext cx="7376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Unsupervised Learning</a:t>
            </a:r>
            <a:endParaRPr/>
          </a:p>
          <a:p>
            <a:pPr indent="0" lvl="0" marL="0" rtl="0" algn="l">
              <a:spcBef>
                <a:spcPts val="0"/>
              </a:spcBef>
              <a:spcAft>
                <a:spcPts val="0"/>
              </a:spcAft>
              <a:buNone/>
            </a:pPr>
            <a:r>
              <a:t/>
            </a:r>
            <a:endParaRPr/>
          </a:p>
        </p:txBody>
      </p:sp>
      <p:sp>
        <p:nvSpPr>
          <p:cNvPr id="276" name="Google Shape;276;p24"/>
          <p:cNvSpPr txBox="1"/>
          <p:nvPr>
            <p:ph idx="1" type="body"/>
          </p:nvPr>
        </p:nvSpPr>
        <p:spPr>
          <a:xfrm>
            <a:off x="1297500" y="11932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Unsupervised learning, on the other hand, does not have labeled outputs, so its goal is to infer the natural structure present within a set of data points.</a:t>
            </a:r>
            <a:br>
              <a:rPr lang="en-GB"/>
            </a:br>
            <a:br>
              <a:rPr lang="en-GB"/>
            </a:b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77" name="Google Shape;277;p24"/>
          <p:cNvPicPr preferRelativeResize="0"/>
          <p:nvPr/>
        </p:nvPicPr>
        <p:blipFill>
          <a:blip r:embed="rId3">
            <a:alphaModFix/>
          </a:blip>
          <a:stretch>
            <a:fillRect/>
          </a:stretch>
        </p:blipFill>
        <p:spPr>
          <a:xfrm>
            <a:off x="1128900" y="1972628"/>
            <a:ext cx="7376100" cy="29567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25"/>
          <p:cNvSpPr txBox="1"/>
          <p:nvPr>
            <p:ph type="title"/>
          </p:nvPr>
        </p:nvSpPr>
        <p:spPr>
          <a:xfrm>
            <a:off x="829600" y="366100"/>
            <a:ext cx="778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Algorithms- </a:t>
            </a:r>
            <a:r>
              <a:rPr lang="en-GB"/>
              <a:t>Reinforcement Learning</a:t>
            </a:r>
            <a:endParaRPr/>
          </a:p>
        </p:txBody>
      </p:sp>
      <p:pic>
        <p:nvPicPr>
          <p:cNvPr id="283" name="Google Shape;283;p25"/>
          <p:cNvPicPr preferRelativeResize="0"/>
          <p:nvPr/>
        </p:nvPicPr>
        <p:blipFill>
          <a:blip r:embed="rId3">
            <a:alphaModFix/>
          </a:blip>
          <a:stretch>
            <a:fillRect/>
          </a:stretch>
        </p:blipFill>
        <p:spPr>
          <a:xfrm>
            <a:off x="1190625" y="1127675"/>
            <a:ext cx="6762750" cy="3790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